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30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1624" y="1087528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fa-IR" sz="5400" dirty="0" smtClean="0">
                <a:solidFill>
                  <a:schemeClr val="bg1"/>
                </a:solidFill>
                <a:cs typeface="B Titr" panose="00000700000000000000" pitchFamily="2" charset="-78"/>
              </a:rPr>
              <a:t>پاسخ تمرین اول درس سیستم عامل </a:t>
            </a:r>
            <a:endParaRPr lang="en-US" sz="5400" dirty="0">
              <a:solidFill>
                <a:schemeClr val="bg1"/>
              </a:solidFill>
              <a:cs typeface="B Titr" panose="00000700000000000000" pitchFamily="2" charset="-78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7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2107265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dirty="0" smtClean="0">
                <a:solidFill>
                  <a:schemeClr val="bg1"/>
                </a:solidFill>
                <a:cs typeface="B Titr" panose="00000700000000000000" pitchFamily="2" charset="-78"/>
              </a:rPr>
              <a:t>سوال 1 :</a:t>
            </a:r>
            <a:r>
              <a:rPr lang="en-US" dirty="0" smtClean="0">
                <a:solidFill>
                  <a:schemeClr val="bg1"/>
                </a:solidFill>
                <a:cs typeface="B Titr" panose="00000700000000000000" pitchFamily="2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cs typeface="B Titr" panose="00000700000000000000" pitchFamily="2" charset="-78"/>
              </a:rPr>
            </a:br>
            <a:r>
              <a:rPr lang="fa-IR" dirty="0" smtClean="0">
                <a:solidFill>
                  <a:schemeClr val="bg1"/>
                </a:solidFill>
                <a:cs typeface="B Titr" panose="00000700000000000000" pitchFamily="2" charset="-78"/>
              </a:rPr>
              <a:t> </a:t>
            </a:r>
            <a:r>
              <a:rPr lang="fa-IR" sz="2400" dirty="0">
                <a:solidFill>
                  <a:schemeClr val="bg1"/>
                </a:solidFill>
                <a:cs typeface="B Nazanin" panose="00000400000000000000" pitchFamily="2" charset="-78"/>
              </a:rPr>
              <a:t>نحوه بارگذاری سیستم عامل در لحظه شروع به کار سیستم کامپیوتری را با جزئیات توضیح دهید</a:t>
            </a: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.</a:t>
            </a:r>
            <a:r>
              <a:rPr lang="en-US" sz="2400" dirty="0">
                <a:solidFill>
                  <a:schemeClr val="bg1"/>
                </a:solidFill>
                <a:cs typeface="B Nazanin" panose="00000400000000000000" pitchFamily="2" charset="-78"/>
              </a:rPr>
              <a:t/>
            </a:r>
            <a:br>
              <a:rPr lang="en-US" sz="2400" dirty="0">
                <a:solidFill>
                  <a:schemeClr val="bg1"/>
                </a:solidFill>
                <a:cs typeface="B Nazanin" panose="00000400000000000000" pitchFamily="2" charset="-78"/>
              </a:rPr>
            </a:b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/>
            </a:r>
            <a:b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chemeClr val="bg1"/>
                </a:solidFill>
                <a:cs typeface="B Titr" panose="00000700000000000000" pitchFamily="2" charset="-78"/>
              </a:rPr>
              <a:t/>
            </a:r>
            <a:br>
              <a:rPr lang="fa-IR" dirty="0" smtClean="0">
                <a:solidFill>
                  <a:schemeClr val="bg1"/>
                </a:solidFill>
                <a:cs typeface="B Titr" panose="00000700000000000000" pitchFamily="2" charset="-78"/>
              </a:rPr>
            </a:br>
            <a:r>
              <a:rPr lang="en-US" dirty="0">
                <a:solidFill>
                  <a:schemeClr val="bg1"/>
                </a:solidFill>
                <a:cs typeface="B Titr" panose="00000700000000000000" pitchFamily="2" charset="-78"/>
              </a:rPr>
              <a:t/>
            </a:r>
            <a:br>
              <a:rPr lang="en-US" dirty="0">
                <a:solidFill>
                  <a:schemeClr val="bg1"/>
                </a:solidFill>
                <a:cs typeface="B Titr" panose="00000700000000000000" pitchFamily="2" charset="-78"/>
              </a:rPr>
            </a:br>
            <a:endParaRPr lang="en-US" dirty="0">
              <a:solidFill>
                <a:schemeClr val="bg1"/>
              </a:solidFill>
              <a:cs typeface="B Titr" panose="000007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67246" y="1654629"/>
            <a:ext cx="95881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cs typeface="B Nazanin" panose="00000400000000000000" pitchFamily="2" charset="-78"/>
              </a:rPr>
              <a:t>اجرا برنامه </a:t>
            </a:r>
            <a:r>
              <a:rPr lang="en-US" sz="2400" dirty="0">
                <a:solidFill>
                  <a:schemeClr val="bg1"/>
                </a:solidFill>
                <a:cs typeface="B Nazanin" panose="00000400000000000000" pitchFamily="2" charset="-78"/>
              </a:rPr>
              <a:t>bootstrap</a:t>
            </a:r>
            <a:r>
              <a:rPr lang="fa-IR" sz="2400" dirty="0">
                <a:solidFill>
                  <a:schemeClr val="bg1"/>
                </a:solidFill>
                <a:cs typeface="B Nazanin" panose="00000400000000000000" pitchFamily="2" charset="-78"/>
              </a:rPr>
              <a:t> که در </a:t>
            </a:r>
            <a:r>
              <a:rPr lang="en-US" sz="2400" dirty="0">
                <a:solidFill>
                  <a:schemeClr val="bg1"/>
                </a:solidFill>
                <a:cs typeface="B Nazanin" panose="00000400000000000000" pitchFamily="2" charset="-78"/>
              </a:rPr>
              <a:t>ROM</a:t>
            </a:r>
            <a:r>
              <a:rPr lang="fa-IR" sz="2400" dirty="0">
                <a:solidFill>
                  <a:schemeClr val="bg1"/>
                </a:solidFill>
                <a:cs typeface="B Nazanin" panose="00000400000000000000" pitchFamily="2" charset="-78"/>
              </a:rPr>
              <a:t> ذخیره شده است</a:t>
            </a: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.</a:t>
            </a:r>
            <a:endParaRPr lang="en-US" sz="2400" dirty="0" smtClean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Bootloader </a:t>
            </a:r>
            <a:r>
              <a:rPr lang="fa-IR" sz="2400" dirty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سیستم عامل های موجود را پیدا کرده و کاربر تعیین می کند که کدام اجرا شود.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انتقال سیستم عامل به </a:t>
            </a:r>
            <a:r>
              <a:rPr lang="en-US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RAM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dirty="0" smtClean="0">
                <a:solidFill>
                  <a:schemeClr val="bg1"/>
                </a:solidFill>
                <a:cs typeface="B Nazanin" panose="00000400000000000000" pitchFamily="2" charset="-78"/>
              </a:rPr>
              <a:t>کنترل کامپیوتر توسط سیستم عامل </a:t>
            </a:r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21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pPr algn="r" rtl="1"/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سوال </a:t>
                </a:r>
                <a:r>
                  <a:rPr lang="fa-IR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>2</a:t>
                </a:r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 :</a:t>
                </a:r>
                <a: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r>
                  <a:rPr lang="fa-IR" sz="2700" dirty="0" smtClean="0">
                    <a:solidFill>
                      <a:schemeClr val="bg1"/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درمورد عملیات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B Nazanin" panose="00000400000000000000" pitchFamily="2" charset="-78"/>
                      </a:rPr>
                      <m:t>𝑚𝑜𝑑𝑒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دوگانه (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B Nazanin" panose="00000400000000000000" pitchFamily="2" charset="-78"/>
                      </a:rPr>
                      <m:t>𝑚𝑜𝑑𝑒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هسته و کاربر) توضیح دهید. چه نوع دستوراتی باید در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B Nazanin" panose="00000400000000000000" pitchFamily="2" charset="-78"/>
                      </a:rPr>
                      <m:t>𝑚𝑜𝑑𝑒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B Nazanin" panose="00000400000000000000" pitchFamily="2" charset="-78"/>
                  </a:rPr>
                  <a:t> هسته اجرا شوند؟</a:t>
                </a:r>
                <a: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endParaRPr lang="en-US" dirty="0">
                  <a:solidFill>
                    <a:schemeClr val="bg1"/>
                  </a:solidFill>
                  <a:cs typeface="B Titr" panose="00000700000000000000" pitchFamily="2" charset="-78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800" t="-11934" r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245326" y="2177143"/>
            <a:ext cx="980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8206" y="2097088"/>
            <a:ext cx="940525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dirty="0" smtClean="0">
                <a:solidFill>
                  <a:schemeClr val="bg1"/>
                </a:solidFill>
                <a:cs typeface="B Nazanin" panose="00000400000000000000" pitchFamily="2" charset="-78"/>
              </a:rPr>
              <a:t>مد </a:t>
            </a:r>
            <a:r>
              <a:rPr lang="fa-IR" sz="2000" dirty="0">
                <a:solidFill>
                  <a:schemeClr val="bg1"/>
                </a:solidFill>
                <a:cs typeface="B Nazanin" panose="00000400000000000000" pitchFamily="2" charset="-78"/>
              </a:rPr>
              <a:t>کاربر: حالت کم امتیازتری که برنامه های کاربران در این حالت اجرا می شوند.</a:t>
            </a:r>
          </a:p>
          <a:p>
            <a:pPr algn="r" rtl="1"/>
            <a:r>
              <a:rPr lang="fa-IR" sz="2000" dirty="0" smtClean="0">
                <a:solidFill>
                  <a:schemeClr val="bg1"/>
                </a:solidFill>
                <a:cs typeface="B Nazanin" panose="00000400000000000000" pitchFamily="2" charset="-78"/>
              </a:rPr>
              <a:t>مد </a:t>
            </a:r>
            <a:r>
              <a:rPr lang="en-US" sz="2000" dirty="0" smtClean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sz="2000" dirty="0" smtClean="0">
                <a:solidFill>
                  <a:schemeClr val="bg1"/>
                </a:solidFill>
                <a:cs typeface="B Nazanin" panose="00000400000000000000" pitchFamily="2" charset="-78"/>
              </a:rPr>
              <a:t>هسته: حالت ممتازتری که دستورالعمل هایی مانند تغییر ثبات های کنترل، مدیریت حافظه، در این حالت اجرا می شود.در این حالت کنترل کامل وجود دارد.</a:t>
            </a:r>
            <a:endParaRPr lang="fa-IR" sz="2000" dirty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algn="r" rtl="1"/>
            <a:r>
              <a:rPr lang="fa-IR" dirty="0" smtClean="0">
                <a:cs typeface="B Nazanin" panose="00000400000000000000" pitchFamily="2" charset="-78"/>
              </a:rPr>
              <a:t> 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12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</p:spPr>
            <p:txBody>
              <a:bodyPr>
                <a:normAutofit/>
              </a:bodyPr>
              <a:lstStyle/>
              <a:p>
                <a:pPr algn="r" rtl="1"/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سوال 3 :</a:t>
                </a:r>
                <a: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r>
                  <a:rPr lang="fa-IR" sz="2700" dirty="0" smtClean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الف) دلیل وجود رابط برای ارتباط با تمامی دستگاه های 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را بیان کنید.</a:t>
                </a:r>
                <a: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/>
                </a:r>
                <a:b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</a:br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ب)روش های انتقال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𝑝𝑟𝑜𝑔𝑟𝑎𝑚𝑚𝑒𝑑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و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𝐼𝑛𝑡𝑒𝑟𝑟𝑢𝑝𝑡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را توضیح دهید.</a:t>
                </a:r>
                <a:r>
                  <a:rPr lang="en-US" dirty="0"/>
                  <a:t/>
                </a:r>
                <a:br>
                  <a:rPr lang="en-US" dirty="0"/>
                </a:br>
                <a: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endParaRPr lang="en-US" dirty="0">
                  <a:solidFill>
                    <a:schemeClr val="bg1"/>
                  </a:solidFill>
                  <a:cs typeface="B Titr" panose="00000700000000000000" pitchFamily="2" charset="-78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  <a:blipFill>
                <a:blip r:embed="rId4"/>
                <a:stretch>
                  <a:fillRect r="-19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635726" y="1753662"/>
            <a:ext cx="10702834" cy="203132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الف)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دستگاه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های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ورودی خروجی دارای واسطی هستند که در مسیر جریان اطلاعات قرار میگیرند، به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عنوان</a:t>
            </a:r>
            <a:r>
              <a:rPr lang="en-US" dirty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مثال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کاربر با فشردن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دکمه های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صفحه کلید نیاز به واسطی دارد که این سیگنال ها و علایم دریافتی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از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سوی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کاربر را به زبان رایانه ترجمه کند و به پردازنده انتقال دهد. و برای مثال برای نمایش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اطلاعات</a:t>
            </a:r>
            <a:r>
              <a:rPr lang="en-US" dirty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روی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صفحه مانیتور نیاز به واسطی است تا زبان صفر و یک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سخت افزاری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را به سیگنال نوری و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قابل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درک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برای کاربر تبدیل کند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.</a:t>
            </a:r>
            <a:endParaRPr lang="en-US" dirty="0" smtClean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با توجه به اینکه سرعت دادههای ورودی خروجی و سرعت ذخیرهسازی آنها در بافر متفاوت است.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واسط</a:t>
            </a:r>
            <a:r>
              <a:rPr lang="en-US" dirty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ورودی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خروجی میتواند برای ایجاد توازن بین آن دو مفید باشد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.</a:t>
            </a:r>
            <a:endParaRPr lang="en-US" dirty="0" smtClean="0">
              <a:solidFill>
                <a:schemeClr val="bg1"/>
              </a:solidFill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تفاوت ولتاژ کاری دستگاه ها و سیستم کامپیوتری</a:t>
            </a:r>
            <a:endParaRPr lang="en-US" dirty="0">
              <a:solidFill>
                <a:schemeClr val="bg1"/>
              </a:solidFill>
              <a:cs typeface="B Nazanin" panose="00000400000000000000" pitchFamily="2" charset="-78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0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</p:spPr>
            <p:txBody>
              <a:bodyPr>
                <a:normAutofit/>
              </a:bodyPr>
              <a:lstStyle/>
              <a:p>
                <a:pPr algn="r" rtl="1"/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سوال 3 :</a:t>
                </a:r>
                <a: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r>
                  <a:rPr lang="fa-IR" sz="2700" dirty="0" smtClean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الف) دلیل وجود رابط برای ارتباط با تمامی دستگاه های 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را بیان کنید.</a:t>
                </a:r>
                <a: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/>
                </a:r>
                <a:b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</a:br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ب)روش های انتقال </a:t>
                </a:r>
                <a14:m>
                  <m:oMath xmlns:m="http://schemas.openxmlformats.org/officeDocument/2006/math"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𝑝𝑟𝑜𝑔𝑟𝑎𝑚𝑚𝑒𝑑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 </a:t>
                </a:r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و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𝐼𝑛𝑡𝑒𝑟𝑟𝑢𝑝𝑡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را توضیح دهید.</a:t>
                </a:r>
                <a:r>
                  <a:rPr lang="en-US" dirty="0"/>
                  <a:t/>
                </a:r>
                <a:br>
                  <a:rPr lang="en-US" dirty="0"/>
                </a:br>
                <a: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endParaRPr lang="en-US" dirty="0">
                  <a:solidFill>
                    <a:schemeClr val="bg1"/>
                  </a:solidFill>
                  <a:cs typeface="B Titr" panose="00000700000000000000" pitchFamily="2" charset="-78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  <a:blipFill>
                <a:blip r:embed="rId4"/>
                <a:stretch>
                  <a:fillRect r="-19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943" y="1693273"/>
            <a:ext cx="10504961" cy="1790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9321" y="3585754"/>
            <a:ext cx="6742204" cy="2547232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0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</p:spPr>
            <p:txBody>
              <a:bodyPr>
                <a:normAutofit/>
              </a:bodyPr>
              <a:lstStyle/>
              <a:p>
                <a:pPr algn="r" rtl="1"/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سوال 3 :</a:t>
                </a:r>
                <a: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r>
                  <a:rPr lang="fa-IR" sz="2700" dirty="0" smtClean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الف) دلیل وجود رابط برای ارتباط با تمامی دستگاه های 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را بیان کنید.</a:t>
                </a:r>
                <a: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/>
                </a:r>
                <a:br>
                  <a:rPr lang="en-US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</a:br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ب)روش های انتقال </a:t>
                </a:r>
                <a14:m>
                  <m:oMath xmlns:m="http://schemas.openxmlformats.org/officeDocument/2006/math"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𝑝𝑟𝑜𝑔𝑟𝑎𝑚𝑚𝑒𝑑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و </a:t>
                </a:r>
                <a14:m>
                  <m:oMath xmlns:m="http://schemas.openxmlformats.org/officeDocument/2006/math"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𝐼𝑛𝑡𝑒𝑟𝑟𝑢𝑝𝑡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700" i="1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7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 </a:t>
                </a:r>
                <a:r>
                  <a:rPr lang="fa-IR" sz="27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را توضیح دهید.</a:t>
                </a:r>
                <a:r>
                  <a:rPr lang="en-US" dirty="0"/>
                  <a:t/>
                </a:r>
                <a:br>
                  <a:rPr lang="en-US" dirty="0"/>
                </a:br>
                <a: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endParaRPr lang="en-US" dirty="0">
                  <a:solidFill>
                    <a:schemeClr val="bg1"/>
                  </a:solidFill>
                  <a:cs typeface="B Titr" panose="00000700000000000000" pitchFamily="2" charset="-78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324293" y="78586"/>
                <a:ext cx="9905998" cy="2690739"/>
              </a:xfrm>
              <a:blipFill>
                <a:blip r:embed="rId4"/>
                <a:stretch>
                  <a:fillRect r="-19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482" y="1625919"/>
            <a:ext cx="6345827" cy="19294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3567" y="3626042"/>
            <a:ext cx="6267450" cy="2953367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2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solidFill>
                  <a:schemeClr val="bg1"/>
                </a:solidFill>
                <a:cs typeface="B Titr" panose="00000700000000000000" pitchFamily="2" charset="-78"/>
              </a:rPr>
              <a:t>سوال 4 :</a:t>
            </a:r>
            <a:r>
              <a:rPr lang="en-US" dirty="0">
                <a:solidFill>
                  <a:schemeClr val="bg1"/>
                </a:solidFill>
                <a:cs typeface="B Titr" panose="00000700000000000000" pitchFamily="2" charset="-78"/>
              </a:rPr>
              <a:t/>
            </a:r>
            <a:br>
              <a:rPr lang="en-US" dirty="0">
                <a:solidFill>
                  <a:schemeClr val="bg1"/>
                </a:solidFill>
                <a:cs typeface="B Titr" panose="00000700000000000000" pitchFamily="2" charset="-78"/>
              </a:rPr>
            </a:br>
            <a:endParaRPr lang="en-US" dirty="0">
              <a:solidFill>
                <a:schemeClr val="bg1"/>
              </a:solidFill>
              <a:cs typeface="B Titr" panose="000007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52" y="193494"/>
            <a:ext cx="7812298" cy="6224724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2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298166" y="609809"/>
                <a:ext cx="9905998" cy="2864911"/>
              </a:xfrm>
            </p:spPr>
            <p:txBody>
              <a:bodyPr>
                <a:normAutofit/>
              </a:bodyPr>
              <a:lstStyle/>
              <a:p>
                <a:pPr algn="r" rtl="1"/>
                <a:r>
                  <a:rPr lang="fa-IR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>سوال 5 :</a:t>
                </a:r>
                <a: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 smtClean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r>
                  <a:rPr lang="fa-IR" sz="2400" dirty="0" smtClean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اگر زمان انجام یک فعالیت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طولانی باشد و پردازنده از روش سرکشی جهت اطلاع از پایان کار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استفاده کند، زمان زیادی از پردازنده تلف می شود.از طرفی اگر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fa-IR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 آماده انجام کار باشد روش سرکشی به دلیل سربار در روش وقفه های برداری، بسیار کارآمدتر است.</a:t>
                </a:r>
                <a:r>
                  <a:rPr lang="en-US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/>
                </a:r>
                <a:br>
                  <a:rPr lang="en-US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</a:br>
                <a:r>
                  <a:rPr lang="fa-IR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الف) شرایطی را که هرکدام از روش ها (سرکشی و وقفه) بهتر از روش دیگر عمل می کند را بیان کنید.</a:t>
                </a:r>
                <a:r>
                  <a:rPr lang="en-US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/>
                </a:r>
                <a:br>
                  <a:rPr lang="en-US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</a:br>
                <a:r>
                  <a:rPr lang="fa-IR" sz="2400" dirty="0">
                    <a:solidFill>
                      <a:schemeClr val="bg1"/>
                    </a:solidFill>
                    <a:cs typeface="B Nazanin" panose="00000400000000000000" pitchFamily="2" charset="-78"/>
                  </a:rPr>
                  <a:t>ب)با ترکیب دو روش یک راه حل ارائه دهید تا مشکلات را کمتر کند</a:t>
                </a:r>
                <a: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  <a:t/>
                </a:r>
                <a:br>
                  <a:rPr lang="en-US" dirty="0">
                    <a:solidFill>
                      <a:schemeClr val="bg1"/>
                    </a:solidFill>
                    <a:cs typeface="B Titr" panose="00000700000000000000" pitchFamily="2" charset="-78"/>
                  </a:rPr>
                </a:br>
                <a:endParaRPr lang="en-US" dirty="0">
                  <a:solidFill>
                    <a:schemeClr val="bg1"/>
                  </a:solidFill>
                  <a:cs typeface="B Titr" panose="00000700000000000000" pitchFamily="2" charset="-78"/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98166" y="609809"/>
                <a:ext cx="9905998" cy="2864911"/>
              </a:xfrm>
              <a:blipFill>
                <a:blip r:embed="rId4"/>
                <a:stretch>
                  <a:fillRect l="-800" t="-1915" r="-1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548640" y="3074126"/>
            <a:ext cx="106555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الف)سرکشی: دستگاه </a:t>
            </a:r>
            <a:r>
              <a:rPr lang="en-US" dirty="0">
                <a:solidFill>
                  <a:schemeClr val="bg1"/>
                </a:solidFill>
                <a:cs typeface="B Nazanin" panose="00000400000000000000" pitchFamily="2" charset="-78"/>
              </a:rPr>
              <a:t>I/O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 آماده به کار باشد. وقفه: زمانی که پاسخ </a:t>
            </a:r>
            <a:r>
              <a:rPr lang="en-US" dirty="0">
                <a:solidFill>
                  <a:schemeClr val="bg1"/>
                </a:solidFill>
                <a:cs typeface="B Nazanin" panose="00000400000000000000" pitchFamily="2" charset="-78"/>
              </a:rPr>
              <a:t>I/O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 طول می کشد.</a:t>
            </a:r>
          </a:p>
          <a:p>
            <a:pPr algn="r" rtl="1"/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ب) اگر سیستم در هنگام انتظار پاسخ 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 I/O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در مدت زمان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مشخصی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)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زمان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بسیار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کمی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(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از روش سرکشی استفاده کند و پس از آن منتظر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وقفه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بماند این مشکل حل خواهد شد </a:t>
            </a:r>
          </a:p>
          <a:p>
            <a:pPr algn="r" rtl="1"/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چون در حالتی که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دستگاه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I/O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آماده به کار است در همان لحظه اول توسط روش سرکشی قابل تشخیص است بدون اینکه سربار ناشی از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وقفه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را داشته باشیم و اگر در حالتی باشیم که رسیدن پاسخ </a:t>
            </a:r>
            <a:r>
              <a:rPr lang="en-US" dirty="0" smtClean="0">
                <a:solidFill>
                  <a:schemeClr val="bg1"/>
                </a:solidFill>
                <a:cs typeface="B Nazanin" panose="00000400000000000000" pitchFamily="2" charset="-78"/>
              </a:rPr>
              <a:t>I/O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 طول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بکشد سرکشی پس از چند لحظه ی اول انتظار متوقف شده و قضیه به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وقفه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واگذار میشود و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پردازنده میتواند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به بقیه ی کارهای خود برسد و دیگر زمانش </a:t>
            </a:r>
            <a:r>
              <a:rPr lang="fa-IR" dirty="0" smtClean="0">
                <a:solidFill>
                  <a:schemeClr val="bg1"/>
                </a:solidFill>
                <a:cs typeface="B Nazanin" panose="00000400000000000000" pitchFamily="2" charset="-78"/>
              </a:rPr>
              <a:t>تلف </a:t>
            </a:r>
            <a:r>
              <a:rPr lang="fa-IR" dirty="0">
                <a:solidFill>
                  <a:schemeClr val="bg1"/>
                </a:solidFill>
                <a:cs typeface="B Nazanin" panose="00000400000000000000" pitchFamily="2" charset="-78"/>
              </a:rPr>
              <a:t>نمیشود.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3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108</TotalTime>
  <Words>361</Words>
  <Application>Microsoft Office PowerPoint</Application>
  <PresentationFormat>Widescreen</PresentationFormat>
  <Paragraphs>22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B Nazanin</vt:lpstr>
      <vt:lpstr>B Titr</vt:lpstr>
      <vt:lpstr>Calibri</vt:lpstr>
      <vt:lpstr>Cambria Math</vt:lpstr>
      <vt:lpstr>Times New Roman</vt:lpstr>
      <vt:lpstr>Trebuchet MS</vt:lpstr>
      <vt:lpstr>Tw Cen MT</vt:lpstr>
      <vt:lpstr>Circuit</vt:lpstr>
      <vt:lpstr>پاسخ تمرین اول درس سیستم عامل </vt:lpstr>
      <vt:lpstr>سوال 1 :  نحوه بارگذاری سیستم عامل در لحظه شروع به کار سیستم کامپیوتری را با جزئیات توضیح دهید.    </vt:lpstr>
      <vt:lpstr>سوال 2 : درمورد عملیات mode دوگانه (mode هسته و کاربر) توضیح دهید. چه نوع دستوراتی باید در mode هسته اجرا شوند؟ </vt:lpstr>
      <vt:lpstr>سوال 3 : الف) دلیل وجود رابط برای ارتباط با تمامی دستگاه های  I/O را بیان کنید. ب)روش های انتقال programmed I/O و Interrupt I/O را توضیح دهید.  </vt:lpstr>
      <vt:lpstr>سوال 3 : الف) دلیل وجود رابط برای ارتباط با تمامی دستگاه های  I/O را بیان کنید. ب)روش های انتقال programmed I/O و Interrupt I/O را توضیح دهید.  </vt:lpstr>
      <vt:lpstr>سوال 3 : الف) دلیل وجود رابط برای ارتباط با تمامی دستگاه های  I/O را بیان کنید. ب)روش های انتقال programmed I/O و Interrupt I/O را توضیح دهید.  </vt:lpstr>
      <vt:lpstr>سوال 4 : </vt:lpstr>
      <vt:lpstr>سوال 5 :  اگر زمان انجام یک فعالیت I/O طولانی باشد و پردازنده از روش سرکشی جهت اطلاع از پایان کار I/O استفاده کند، زمان زیادی از پردازنده تلف می شود.از طرفی اگر I/O آماده انجام کار باشد روش سرکشی به دلیل سربار در روش وقفه های برداری، بسیار کارآمدتر است. الف) شرایطی را که هرکدام از روش ها (سرکشی و وقفه) بهتر از روش دیگر عمل می کند را بیان کنید. ب)با ترکیب دو روش یک راه حل ارائه دهید تا مشکلات را کمتر کند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پاسخ تمرین اول درس سیستم عامل</dc:title>
  <dc:creator>Mahshid</dc:creator>
  <cp:lastModifiedBy>Mahshid</cp:lastModifiedBy>
  <cp:revision>11</cp:revision>
  <dcterms:created xsi:type="dcterms:W3CDTF">2020-10-11T09:44:39Z</dcterms:created>
  <dcterms:modified xsi:type="dcterms:W3CDTF">2020-10-15T13:00:59Z</dcterms:modified>
</cp:coreProperties>
</file>

<file path=docProps/thumbnail.jpeg>
</file>